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7"/>
  </p:notesMasterIdLst>
  <p:sldIdLst>
    <p:sldId id="256" r:id="rId2"/>
    <p:sldId id="259" r:id="rId3"/>
    <p:sldId id="264" r:id="rId4"/>
    <p:sldId id="265" r:id="rId5"/>
    <p:sldId id="262"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188B669-0385-4919-85E3-A689FD0136AD}" type="datetimeFigureOut">
              <a:rPr lang="en-US" smtClean="0"/>
              <a:t>4/23/2015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D66668D-93F1-4E2E-9ACE-D7233749C5A7}" type="slidenum">
              <a:rPr lang="en-US" smtClean="0"/>
              <a:t>‹#›</a:t>
            </a:fld>
            <a:endParaRPr lang="en-US"/>
          </a:p>
        </p:txBody>
      </p:sp>
    </p:spTree>
    <p:extLst>
      <p:ext uri="{BB962C8B-B14F-4D97-AF65-F5344CB8AC3E}">
        <p14:creationId xmlns:p14="http://schemas.microsoft.com/office/powerpoint/2010/main" val="1450865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32A0477-6C15-4E6C-B723-E9A3CA99FE99}" type="datetime1">
              <a:rPr lang="en-US" smtClean="0"/>
              <a:t>4/23/2015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7BC55C3-A727-4782-87CB-197D57232580}"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ED6DC4-1BFB-438E-9AC2-1E0F2AF172B0}" type="datetime1">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C55C3-A727-4782-87CB-197D5723258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7BC55C3-A727-4782-87CB-197D57232580}"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87826B-9363-4811-B5F9-5CE8E47F79F2}" type="datetime1">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B543B7E-3B30-454D-9CA7-07B34263F904}" type="datetime1">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87BC55C3-A727-4782-87CB-197D57232580}"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2203380-66F1-4A62-AE63-17DEAD0603F1}" type="datetime1">
              <a:rPr lang="en-US" smtClean="0"/>
              <a:t>4/23/2015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7BC55C3-A727-4782-87CB-197D57232580}"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806FFFC-669C-4F07-9098-61B4903C0914}" type="datetime1">
              <a:rPr lang="en-US" smtClean="0"/>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BC55C3-A727-4782-87CB-197D57232580}"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C85CC07-88AA-4300-A24D-2303C3F0853C}" type="datetime1">
              <a:rPr lang="en-US" smtClean="0"/>
              <a:t>4/23/2015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7BC55C3-A727-4782-87CB-197D57232580}"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75D7508-746E-4276-81DE-682B2526C108}" type="datetime1">
              <a:rPr lang="en-US" smtClean="0"/>
              <a:t>4/23/2015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87BC55C3-A727-4782-87CB-197D5723258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67E93D9-41C6-4703-95AD-7EDB67B137A3}" type="datetime1">
              <a:rPr lang="en-US" smtClean="0"/>
              <a:t>4/23/2015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7BC55C3-A727-4782-87CB-197D5723258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7BC55C3-A727-4782-87CB-197D57232580}"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526D3E1-FDED-4FC0-9DB3-A733BE6F11D8}" type="datetime1">
              <a:rPr lang="en-US" smtClean="0"/>
              <a:t>4/23/2015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7BC55C3-A727-4782-87CB-197D57232580}"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D2C3051-4A40-42E6-9FC7-868D64CBFAB9}" type="datetime1">
              <a:rPr lang="en-US" smtClean="0"/>
              <a:t>4/23/2015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D6B7ABA-AA57-433E-9177-5922287E20B1}" type="datetime1">
              <a:rPr lang="en-US" smtClean="0"/>
              <a:t>4/23/2015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7BC55C3-A727-4782-87CB-197D57232580}"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accountspayable.gwu.edu/stipend-resourc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819400"/>
            <a:ext cx="8458200" cy="1752600"/>
          </a:xfrm>
        </p:spPr>
        <p:txBody>
          <a:bodyPr>
            <a:normAutofit/>
          </a:bodyPr>
          <a:lstStyle/>
          <a:p>
            <a:r>
              <a:rPr lang="en-US" dirty="0" smtClean="0"/>
              <a:t>George Washington University</a:t>
            </a:r>
          </a:p>
          <a:p>
            <a:r>
              <a:rPr lang="en-US" dirty="0" smtClean="0"/>
              <a:t>Office of Graduate Student Assistantships and Fellowships</a:t>
            </a:r>
            <a:endParaRPr lang="en-US" dirty="0"/>
          </a:p>
          <a:p>
            <a:r>
              <a:rPr lang="en-US" dirty="0" smtClean="0"/>
              <a:t>Rice Hall 302</a:t>
            </a:r>
          </a:p>
          <a:p>
            <a:endParaRPr lang="en-US" dirty="0" smtClean="0"/>
          </a:p>
        </p:txBody>
      </p:sp>
      <p:sp>
        <p:nvSpPr>
          <p:cNvPr id="2" name="Title 1"/>
          <p:cNvSpPr>
            <a:spLocks noGrp="1"/>
          </p:cNvSpPr>
          <p:nvPr>
            <p:ph type="ctrTitle"/>
          </p:nvPr>
        </p:nvSpPr>
        <p:spPr/>
        <p:txBody>
          <a:bodyPr>
            <a:normAutofit/>
          </a:bodyPr>
          <a:lstStyle/>
          <a:p>
            <a:r>
              <a:rPr lang="en-US" dirty="0" smtClean="0"/>
              <a:t>Stipend Payment Process</a:t>
            </a:r>
            <a:endParaRPr lang="en-US" dirty="0"/>
          </a:p>
        </p:txBody>
      </p:sp>
    </p:spTree>
    <p:extLst>
      <p:ext uri="{BB962C8B-B14F-4D97-AF65-F5344CB8AC3E}">
        <p14:creationId xmlns:p14="http://schemas.microsoft.com/office/powerpoint/2010/main" val="3124501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Autofit/>
          </a:bodyPr>
          <a:lstStyle/>
          <a:p>
            <a:r>
              <a:rPr lang="en-US" sz="2400" u="sng" dirty="0" smtClean="0"/>
              <a:t>How to: Stipends </a:t>
            </a:r>
            <a:br>
              <a:rPr lang="en-US" sz="2400" u="sng" dirty="0" smtClean="0"/>
            </a:br>
            <a:r>
              <a:rPr lang="en-US" sz="2400" u="sng" dirty="0" smtClean="0"/>
              <a:t> Who does what?</a:t>
            </a:r>
            <a:endParaRPr lang="en-US" sz="2400" u="sng" dirty="0"/>
          </a:p>
        </p:txBody>
      </p:sp>
      <p:sp>
        <p:nvSpPr>
          <p:cNvPr id="3" name="Content Placeholder 2"/>
          <p:cNvSpPr>
            <a:spLocks noGrp="1"/>
          </p:cNvSpPr>
          <p:nvPr>
            <p:ph sz="quarter" idx="1"/>
          </p:nvPr>
        </p:nvSpPr>
        <p:spPr/>
        <p:txBody>
          <a:bodyPr>
            <a:normAutofit fontScale="85000" lnSpcReduction="10000"/>
          </a:bodyPr>
          <a:lstStyle/>
          <a:p>
            <a:pPr marL="114300" indent="0">
              <a:buNone/>
            </a:pPr>
            <a:r>
              <a:rPr lang="en-US" b="1" dirty="0" smtClean="0">
                <a:solidFill>
                  <a:schemeClr val="accent1"/>
                </a:solidFill>
              </a:rPr>
              <a:t>WHO</a:t>
            </a:r>
            <a:r>
              <a:rPr lang="en-US" dirty="0" smtClean="0"/>
              <a:t>: </a:t>
            </a:r>
          </a:p>
          <a:p>
            <a:pPr marL="114300" indent="0">
              <a:buNone/>
            </a:pPr>
            <a:r>
              <a:rPr lang="en-US" dirty="0" smtClean="0"/>
              <a:t>The School or department staff </a:t>
            </a:r>
            <a:r>
              <a:rPr lang="en-US" dirty="0"/>
              <a:t>for S</a:t>
            </a:r>
            <a:r>
              <a:rPr lang="en-US" dirty="0" smtClean="0"/>
              <a:t>tipends </a:t>
            </a:r>
            <a:r>
              <a:rPr lang="en-US" dirty="0"/>
              <a:t>F</a:t>
            </a:r>
            <a:r>
              <a:rPr lang="en-US" dirty="0" smtClean="0"/>
              <a:t>ellowships funded </a:t>
            </a:r>
            <a:r>
              <a:rPr lang="en-US" dirty="0"/>
              <a:t>from non-sponsored research funds and sponsored research funds. </a:t>
            </a:r>
            <a:r>
              <a:rPr lang="en-US" dirty="0" smtClean="0"/>
              <a:t>Research-related </a:t>
            </a:r>
            <a:r>
              <a:rPr lang="en-US" dirty="0"/>
              <a:t>personnel complete the paperwork for </a:t>
            </a:r>
            <a:r>
              <a:rPr lang="en-US" dirty="0" smtClean="0"/>
              <a:t>Fellows </a:t>
            </a:r>
            <a:r>
              <a:rPr lang="en-US" dirty="0"/>
              <a:t>funded by sponsored projects</a:t>
            </a:r>
            <a:r>
              <a:rPr lang="en-US" dirty="0" smtClean="0"/>
              <a:t>.</a:t>
            </a:r>
          </a:p>
          <a:p>
            <a:pPr marL="114300" indent="0">
              <a:buNone/>
            </a:pPr>
            <a:r>
              <a:rPr lang="en-US" b="1" dirty="0" smtClean="0">
                <a:solidFill>
                  <a:schemeClr val="accent1"/>
                </a:solidFill>
              </a:rPr>
              <a:t>WHAT</a:t>
            </a:r>
            <a:r>
              <a:rPr lang="en-US" dirty="0" smtClean="0"/>
              <a:t>:</a:t>
            </a:r>
            <a:endParaRPr lang="en-US" dirty="0"/>
          </a:p>
          <a:p>
            <a:r>
              <a:rPr lang="en-US" dirty="0" smtClean="0"/>
              <a:t>For awards that </a:t>
            </a:r>
            <a:r>
              <a:rPr lang="en-US" dirty="0"/>
              <a:t>also </a:t>
            </a:r>
            <a:r>
              <a:rPr lang="en-US" dirty="0" smtClean="0"/>
              <a:t>include </a:t>
            </a:r>
            <a:r>
              <a:rPr lang="en-US" dirty="0"/>
              <a:t>a fellowship stipend, </a:t>
            </a:r>
            <a:r>
              <a:rPr lang="en-US" dirty="0" smtClean="0"/>
              <a:t>complete </a:t>
            </a:r>
            <a:r>
              <a:rPr lang="en-US" dirty="0"/>
              <a:t>the online Stipend form in the Stipend Management Application (SMA). Log in to the GW Portal. Go to Enterprise Systems and click on SMA. In SMA, click on Stipend Request Form. </a:t>
            </a:r>
            <a:endParaRPr lang="en-US" dirty="0" smtClean="0"/>
          </a:p>
          <a:p>
            <a:pPr marL="0" indent="0">
              <a:buNone/>
            </a:pPr>
            <a:r>
              <a:rPr lang="en-US" sz="2800" dirty="0"/>
              <a:t> Instructions are at </a:t>
            </a:r>
            <a:r>
              <a:rPr lang="en-US" sz="2800" dirty="0">
                <a:hlinkClick r:id="rId2"/>
              </a:rPr>
              <a:t>SMA Training</a:t>
            </a:r>
            <a:r>
              <a:rPr lang="en-US" sz="2800" dirty="0"/>
              <a:t>  for the online tutorial through the GW Web Based-SkillPort</a:t>
            </a:r>
            <a:r>
              <a:rPr lang="en-US" sz="3200" dirty="0"/>
              <a:t>.</a:t>
            </a:r>
          </a:p>
          <a:p>
            <a:pPr marL="0" indent="0">
              <a:buNone/>
            </a:pPr>
            <a:endParaRPr lang="en-US" dirty="0" smtClean="0"/>
          </a:p>
        </p:txBody>
      </p:sp>
      <p:sp>
        <p:nvSpPr>
          <p:cNvPr id="4" name="Slide Number Placeholder 3"/>
          <p:cNvSpPr>
            <a:spLocks noGrp="1"/>
          </p:cNvSpPr>
          <p:nvPr>
            <p:ph type="sldNum" sz="quarter" idx="12"/>
          </p:nvPr>
        </p:nvSpPr>
        <p:spPr/>
        <p:txBody>
          <a:bodyPr/>
          <a:lstStyle/>
          <a:p>
            <a:fld id="{87BC55C3-A727-4782-87CB-197D57232580}" type="slidenum">
              <a:rPr lang="en-US" smtClean="0"/>
              <a:t>2</a:t>
            </a:fld>
            <a:endParaRPr lang="en-US"/>
          </a:p>
        </p:txBody>
      </p:sp>
    </p:spTree>
    <p:extLst>
      <p:ext uri="{BB962C8B-B14F-4D97-AF65-F5344CB8AC3E}">
        <p14:creationId xmlns:p14="http://schemas.microsoft.com/office/powerpoint/2010/main" val="2103756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Cancellation Processes- Stipends </a:t>
            </a:r>
            <a:endParaRPr lang="en-US" dirty="0"/>
          </a:p>
        </p:txBody>
      </p:sp>
      <p:sp>
        <p:nvSpPr>
          <p:cNvPr id="3" name="Slide Number Placeholder 2"/>
          <p:cNvSpPr>
            <a:spLocks noGrp="1"/>
          </p:cNvSpPr>
          <p:nvPr>
            <p:ph type="sldNum" sz="quarter" idx="12"/>
          </p:nvPr>
        </p:nvSpPr>
        <p:spPr/>
        <p:txBody>
          <a:bodyPr/>
          <a:lstStyle/>
          <a:p>
            <a:fld id="{87BC55C3-A727-4782-87CB-197D57232580}" type="slidenum">
              <a:rPr lang="en-US" smtClean="0"/>
              <a:t>3</a:t>
            </a:fld>
            <a:endParaRPr lang="en-US"/>
          </a:p>
        </p:txBody>
      </p:sp>
      <p:sp>
        <p:nvSpPr>
          <p:cNvPr id="7" name="Content Placeholder 6"/>
          <p:cNvSpPr>
            <a:spLocks noGrp="1"/>
          </p:cNvSpPr>
          <p:nvPr>
            <p:ph sz="quarter" idx="1"/>
          </p:nvPr>
        </p:nvSpPr>
        <p:spPr>
          <a:ln>
            <a:noFill/>
          </a:ln>
        </p:spPr>
        <p:txBody>
          <a:bodyPr>
            <a:normAutofit/>
          </a:bodyPr>
          <a:lstStyle/>
          <a:p>
            <a:pPr marL="0" indent="0">
              <a:buNone/>
            </a:pPr>
            <a:r>
              <a:rPr lang="en-US" dirty="0" smtClean="0"/>
              <a:t>To cancel out the stipend go to SMA:</a:t>
            </a:r>
          </a:p>
          <a:p>
            <a:r>
              <a:rPr lang="en-US" dirty="0" smtClean="0"/>
              <a:t>Go to the GW Portal  and select SMA /main menu and select the stipend to be canceled</a:t>
            </a:r>
          </a:p>
          <a:p>
            <a:pPr marL="0" indent="0">
              <a:buNone/>
            </a:pPr>
            <a:endParaRPr lang="en-US" dirty="0" smtClean="0"/>
          </a:p>
          <a:p>
            <a:endParaRPr lang="en-US" dirty="0" smtClean="0"/>
          </a:p>
          <a:p>
            <a:endParaRPr lang="en-US" dirty="0"/>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15736" t="10638" r="1324" b="26004"/>
          <a:stretch/>
        </p:blipFill>
        <p:spPr>
          <a:xfrm>
            <a:off x="533400" y="2895600"/>
            <a:ext cx="7900413" cy="3291840"/>
          </a:xfrm>
          <a:prstGeom prst="rect">
            <a:avLst/>
          </a:prstGeom>
        </p:spPr>
      </p:pic>
      <p:sp>
        <p:nvSpPr>
          <p:cNvPr id="5" name="Rectangle 4"/>
          <p:cNvSpPr/>
          <p:nvPr/>
        </p:nvSpPr>
        <p:spPr>
          <a:xfrm>
            <a:off x="1169894" y="4221480"/>
            <a:ext cx="1649506"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846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Cancellation Process-Stipends</a:t>
            </a:r>
            <a:endParaRPr lang="en-US" dirty="0"/>
          </a:p>
        </p:txBody>
      </p:sp>
      <p:sp>
        <p:nvSpPr>
          <p:cNvPr id="3" name="Slide Number Placeholder 2"/>
          <p:cNvSpPr>
            <a:spLocks noGrp="1"/>
          </p:cNvSpPr>
          <p:nvPr>
            <p:ph type="sldNum" sz="quarter" idx="12"/>
          </p:nvPr>
        </p:nvSpPr>
        <p:spPr/>
        <p:txBody>
          <a:bodyPr/>
          <a:lstStyle/>
          <a:p>
            <a:fld id="{87BC55C3-A727-4782-87CB-197D57232580}" type="slidenum">
              <a:rPr lang="en-US" smtClean="0"/>
              <a:t>4</a:t>
            </a:fld>
            <a:endParaRPr lang="en-US"/>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8190" r="11765" b="17964"/>
          <a:stretch/>
        </p:blipFill>
        <p:spPr>
          <a:xfrm>
            <a:off x="304800" y="1600200"/>
            <a:ext cx="8525435" cy="3886200"/>
          </a:xfrm>
          <a:prstGeom prst="rect">
            <a:avLst/>
          </a:prstGeom>
        </p:spPr>
      </p:pic>
      <p:sp>
        <p:nvSpPr>
          <p:cNvPr id="6" name="Rectangle 5"/>
          <p:cNvSpPr/>
          <p:nvPr/>
        </p:nvSpPr>
        <p:spPr>
          <a:xfrm>
            <a:off x="1905000" y="2185144"/>
            <a:ext cx="457200" cy="3330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p:cNvSpPr>
            <a:spLocks noGrp="1"/>
          </p:cNvSpPr>
          <p:nvPr>
            <p:ph sz="quarter" idx="1"/>
          </p:nvPr>
        </p:nvSpPr>
        <p:spPr>
          <a:xfrm>
            <a:off x="152401" y="1527048"/>
            <a:ext cx="8677834" cy="4721352"/>
          </a:xfrm>
        </p:spPr>
        <p:txBody>
          <a:bodyPr>
            <a:normAutofit fontScale="77500" lnSpcReduction="20000"/>
          </a:bodyPr>
          <a:lstStyle/>
          <a:p>
            <a:pPr marL="0" indent="0">
              <a:buNone/>
            </a:pPr>
            <a:endParaRPr lang="en-US" dirty="0"/>
          </a:p>
          <a:p>
            <a:pPr marL="0" indent="0">
              <a:buNone/>
            </a:pPr>
            <a:endParaRPr lang="en-US" dirty="0" smtClean="0"/>
          </a:p>
          <a:p>
            <a:pPr marL="0" indent="0">
              <a:buNone/>
            </a:pPr>
            <a:endParaRPr lang="en-US" dirty="0"/>
          </a:p>
          <a:p>
            <a:pPr marL="0" indent="0">
              <a:buNone/>
            </a:pPr>
            <a:endParaRPr lang="en-US" dirty="0"/>
          </a:p>
          <a:p>
            <a:pPr marL="0" indent="0">
              <a:buNone/>
            </a:pPr>
            <a:endParaRPr lang="en-US" dirty="0" smtClean="0"/>
          </a:p>
          <a:p>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r>
              <a:rPr lang="en-US" sz="2400" dirty="0" smtClean="0"/>
              <a:t>Delete the total award amount and enter the total paid amount to cancel out the rest of the stipend. </a:t>
            </a:r>
            <a:endParaRPr lang="en-US" sz="2400" dirty="0"/>
          </a:p>
        </p:txBody>
      </p:sp>
      <p:sp>
        <p:nvSpPr>
          <p:cNvPr id="8" name="Rectangle 7"/>
          <p:cNvSpPr/>
          <p:nvPr/>
        </p:nvSpPr>
        <p:spPr>
          <a:xfrm>
            <a:off x="5376582" y="2185144"/>
            <a:ext cx="871817"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40724" y="2472468"/>
            <a:ext cx="643217" cy="1945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8144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Contacts</a:t>
            </a:r>
            <a:endParaRPr lang="en-US" dirty="0"/>
          </a:p>
        </p:txBody>
      </p:sp>
      <p:sp>
        <p:nvSpPr>
          <p:cNvPr id="3" name="Content Placeholder 2"/>
          <p:cNvSpPr>
            <a:spLocks noGrp="1"/>
          </p:cNvSpPr>
          <p:nvPr>
            <p:ph sz="quarter" idx="1"/>
          </p:nvPr>
        </p:nvSpPr>
        <p:spPr/>
        <p:txBody>
          <a:bodyPr/>
          <a:lstStyle/>
          <a:p>
            <a:r>
              <a:rPr lang="en-US" dirty="0" smtClean="0"/>
              <a:t>Questions regarding access? Any staff member who can sign into the portal</a:t>
            </a:r>
          </a:p>
          <a:p>
            <a:r>
              <a:rPr lang="en-US" dirty="0" smtClean="0"/>
              <a:t>Questions regarding stipends? Send questions to gradfell@gwu.edu</a:t>
            </a:r>
            <a:endParaRPr lang="en-US" dirty="0"/>
          </a:p>
        </p:txBody>
      </p:sp>
      <p:sp>
        <p:nvSpPr>
          <p:cNvPr id="4" name="Slide Number Placeholder 3"/>
          <p:cNvSpPr>
            <a:spLocks noGrp="1"/>
          </p:cNvSpPr>
          <p:nvPr>
            <p:ph type="sldNum" sz="quarter" idx="12"/>
          </p:nvPr>
        </p:nvSpPr>
        <p:spPr/>
        <p:txBody>
          <a:bodyPr/>
          <a:lstStyle/>
          <a:p>
            <a:fld id="{87BC55C3-A727-4782-87CB-197D57232580}" type="slidenum">
              <a:rPr lang="en-US" smtClean="0"/>
              <a:t>5</a:t>
            </a:fld>
            <a:endParaRPr lang="en-US"/>
          </a:p>
        </p:txBody>
      </p:sp>
    </p:spTree>
    <p:extLst>
      <p:ext uri="{BB962C8B-B14F-4D97-AF65-F5344CB8AC3E}">
        <p14:creationId xmlns:p14="http://schemas.microsoft.com/office/powerpoint/2010/main" val="19366416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1501</TotalTime>
  <Words>196</Words>
  <Application>Microsoft Office PowerPoint</Application>
  <PresentationFormat>On-screen Show (4:3)</PresentationFormat>
  <Paragraphs>35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Stipend Payment Process</vt:lpstr>
      <vt:lpstr>How to: Stipends   Who does what?</vt:lpstr>
      <vt:lpstr>Cancellation Processes- Stipends </vt:lpstr>
      <vt:lpstr>Cancellation Process-Stipends</vt:lpstr>
      <vt:lpstr>Key Contacts</vt:lpstr>
    </vt:vector>
  </TitlesOfParts>
  <Company>The George Washington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Tuition and Stipend Payment Process</dc:title>
  <dc:creator>Khadar, Mounirah</dc:creator>
  <cp:lastModifiedBy>Khadar, Mounirah</cp:lastModifiedBy>
  <cp:revision>35</cp:revision>
  <cp:lastPrinted>2015-04-23T15:08:13Z</cp:lastPrinted>
  <dcterms:created xsi:type="dcterms:W3CDTF">2015-03-31T14:28:56Z</dcterms:created>
  <dcterms:modified xsi:type="dcterms:W3CDTF">2015-04-23T18:26:11Z</dcterms:modified>
</cp:coreProperties>
</file>